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sldIdLst>
    <p:sldId id="256" r:id="rId2"/>
    <p:sldId id="259" r:id="rId3"/>
    <p:sldId id="257" r:id="rId4"/>
    <p:sldId id="260" r:id="rId5"/>
    <p:sldId id="286" r:id="rId6"/>
    <p:sldId id="294" r:id="rId7"/>
    <p:sldId id="263" r:id="rId8"/>
    <p:sldId id="288" r:id="rId9"/>
    <p:sldId id="264" r:id="rId10"/>
    <p:sldId id="287" r:id="rId11"/>
    <p:sldId id="283" r:id="rId12"/>
    <p:sldId id="292" r:id="rId13"/>
    <p:sldId id="266" r:id="rId14"/>
    <p:sldId id="267" r:id="rId15"/>
    <p:sldId id="268" r:id="rId16"/>
    <p:sldId id="278" r:id="rId17"/>
    <p:sldId id="284" r:id="rId18"/>
    <p:sldId id="277" r:id="rId19"/>
    <p:sldId id="281" r:id="rId20"/>
    <p:sldId id="290" r:id="rId21"/>
    <p:sldId id="296" r:id="rId22"/>
    <p:sldId id="285" r:id="rId23"/>
    <p:sldId id="273" r:id="rId24"/>
    <p:sldId id="276" r:id="rId25"/>
    <p:sldId id="291" r:id="rId26"/>
    <p:sldId id="274" r:id="rId27"/>
    <p:sldId id="279" r:id="rId28"/>
    <p:sldId id="293" r:id="rId29"/>
    <p:sldId id="275" r:id="rId30"/>
    <p:sldId id="297" r:id="rId31"/>
    <p:sldId id="298" r:id="rId32"/>
    <p:sldId id="299" r:id="rId33"/>
    <p:sldId id="280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00"/>
    <a:srgbClr val="FF6600"/>
    <a:srgbClr val="0066FF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73984" autoAdjust="0"/>
  </p:normalViewPr>
  <p:slideViewPr>
    <p:cSldViewPr>
      <p:cViewPr varScale="1">
        <p:scale>
          <a:sx n="55" d="100"/>
          <a:sy n="55" d="100"/>
        </p:scale>
        <p:origin x="15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19B18A-6A1D-4037-9A20-4AA9434E1C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B384B6-9A54-4AAC-A75B-817CB8EA23BB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74CAAC-32F3-4F57-B131-F2621E09BC0B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A5CA5B-176E-49CE-B635-5DD997B1CCB5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879A12-073F-4560-9081-B6291A494075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BA86B3-829B-49AF-8F24-329ED6C42447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434D93-5A81-4441-823D-4FAD7120234F}" type="slidenum">
              <a:rPr lang="en-US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1E3607-77FF-4BB9-AE4A-7B8BDD6E341B}" type="slidenum">
              <a:rPr lang="en-US" altLang="en-US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0FC7FF-E5B9-4CD4-B448-D3A3854735CD}" type="slidenum">
              <a:rPr lang="en-US" altLang="en-US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0E320C-D6A0-4A92-9A1F-B3C0EB6F92E5}" type="slidenum">
              <a:rPr lang="en-US" altLang="en-US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2BE5CE-6117-430E-8B6F-AF1EB9BE7DE0}" type="slidenum">
              <a:rPr lang="en-US" altLang="en-US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2B2B10-A6CD-4A3E-851D-3DF45F52085B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5BE535-B880-4409-B1AC-839B29858F7F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05CC2D-E64B-4420-B9E5-35ECBA8C7486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DC8AD8-4994-46D5-9A4B-B8072B1AFDFE}" type="slidenum">
              <a:rPr lang="en-US" altLang="en-US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91E2B9-E6E3-423A-BCA0-4691BB2561BA}" type="slidenum">
              <a:rPr lang="en-US" altLang="en-US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2ED887-5160-4097-A2AD-2A64735621E1}" type="slidenum">
              <a:rPr lang="en-US" altLang="en-US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C468A4-514C-4BBC-9910-A5E7BBC6BA68}" type="slidenum">
              <a:rPr lang="en-US" altLang="en-US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5FCA03-8E7C-4B21-A488-9CAFA89199F5}" type="slidenum">
              <a:rPr lang="en-US" altLang="en-US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FE78F2-E98C-4F53-AE27-C39BE98C0905}" type="slidenum">
              <a:rPr lang="en-US" altLang="en-US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4B1872-E911-46B7-BBFD-29C754D1C50C}" type="slidenum">
              <a:rPr lang="en-US" altLang="en-US"/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C1F7EF-A842-42C0-8C14-D88A4DF38A03}" type="slidenum">
              <a:rPr lang="en-US" altLang="en-US"/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0201D2-1535-4351-8684-F36B67452FD8}" type="slidenum">
              <a:rPr lang="en-US" altLang="en-US"/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01A680-6E00-4EDF-BD5C-90E158184237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2818C6-AFB6-4F1C-B181-639DEFCDA427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4C5150-7FC6-44E2-97C0-88BB2E716171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949AC0-8865-41DD-9DA6-A1CD79A3D5FA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31F9BF-81B2-4DD4-A2BF-18C0AAAB785C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68F6BA-A1A5-4311-AE64-8498F430E101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6DD892-6FD0-40BC-9AEF-F72B6E561029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D3844-2B89-4B97-A8DC-997B8B526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26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99476-F9F4-4AC9-A3FD-095639F13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85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2AE94-5A3D-41FC-85E3-E8162D9B0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83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8F132-9096-44C1-83C6-408690B74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314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863C8-6FCC-47BA-B63B-C0A91BD6A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59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C56B9-5E27-43BA-BACF-90F4546FD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8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92827-3D06-4616-9654-EC218302C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50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38C6A-EF39-48EE-AFD9-C7E4BC771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3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DD72F-2348-4E7D-8F2D-9A328A97F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90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69371-98C4-4E2A-987C-45ABBCA56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79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B7275-DA88-4BB5-B478-FE3273D26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81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5FF61-0BB6-4E85-9C45-E80BBCDE8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60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569AC-1848-4C44-B467-C12994D97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36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F364D8D-1E6D-4972-B437-DDB7831A1E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6248400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Arial" charset="0"/>
              </a:rPr>
              <a:t>MLA Documentation Tutorial</a:t>
            </a:r>
            <a:r>
              <a:rPr lang="en-US" sz="4000" smtClean="0"/>
              <a:t> 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733800"/>
            <a:ext cx="5943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How to Cite Using MLA Style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7030A0"/>
                </a:solidFill>
                <a:latin typeface="Arial" charset="0"/>
              </a:rPr>
              <a:t>Dr. E. Lewis</a:t>
            </a:r>
          </a:p>
          <a:p>
            <a:pPr eaLnBrk="1" hangingPunct="1">
              <a:defRPr/>
            </a:pPr>
            <a:r>
              <a:rPr lang="en-US" sz="1400" b="1" dirty="0" smtClean="0">
                <a:solidFill>
                  <a:srgbClr val="7030A0"/>
                </a:solidFill>
                <a:effectLst/>
                <a:latin typeface="Arial" charset="0"/>
              </a:rPr>
              <a:t>Sports Leadership </a:t>
            </a:r>
            <a:r>
              <a:rPr lang="en-US" sz="1400" b="1" smtClean="0">
                <a:solidFill>
                  <a:srgbClr val="7030A0"/>
                </a:solidFill>
                <a:effectLst/>
                <a:latin typeface="Arial" charset="0"/>
              </a:rPr>
              <a:t>and Management High </a:t>
            </a:r>
            <a:r>
              <a:rPr lang="en-US" sz="1400" b="1" dirty="0" smtClean="0">
                <a:solidFill>
                  <a:srgbClr val="7030A0"/>
                </a:solidFill>
                <a:effectLst/>
                <a:latin typeface="Arial" charset="0"/>
              </a:rPr>
              <a:t>School</a:t>
            </a:r>
          </a:p>
        </p:txBody>
      </p:sp>
      <p:pic>
        <p:nvPicPr>
          <p:cNvPr id="2052" name="Picture 6" descr="mla-hand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2320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mla gu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21224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MPj0437211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4724400"/>
            <a:ext cx="2133600" cy="193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In-Text Citations, Continued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If you use an author's name in a sentence (known as a “signal phrase”), do not use it again in the parenthetical citation. Simply give the page numbers: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400" smtClean="0">
                <a:solidFill>
                  <a:schemeClr val="folHlink"/>
                </a:solidFill>
                <a:latin typeface="Arial" charset="0"/>
              </a:rPr>
              <a:t>Polar argues that global warming will help heat our jacuzzis (122).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If there is no known author, use the title and page number in your citation: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400" smtClean="0">
                <a:solidFill>
                  <a:schemeClr val="folHlink"/>
                </a:solidFill>
                <a:latin typeface="Arial" charset="0"/>
              </a:rPr>
              <a:t>A single car trip from Los Angeles to San Francisco produces more pollution than a tree does in its entire lifetime (</a:t>
            </a:r>
            <a:r>
              <a:rPr lang="en-US" altLang="en-US" sz="2400" i="1" smtClean="0">
                <a:solidFill>
                  <a:schemeClr val="folHlink"/>
                </a:solidFill>
                <a:latin typeface="Arial" charset="0"/>
              </a:rPr>
              <a:t>Save My Greenhouse</a:t>
            </a:r>
            <a:r>
              <a:rPr lang="en-US" altLang="en-US" sz="2400" smtClean="0">
                <a:solidFill>
                  <a:schemeClr val="folHlink"/>
                </a:solidFill>
                <a:latin typeface="Arial" charset="0"/>
              </a:rPr>
              <a:t> 47).</a:t>
            </a:r>
          </a:p>
          <a:p>
            <a:pPr eaLnBrk="1" hangingPunct="1">
              <a:buFont typeface="Wingdings" charset="2"/>
              <a:buChar char="n"/>
              <a:defRPr/>
            </a:pPr>
            <a:endParaRPr lang="en-US" altLang="en-US" sz="2400" smtClean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Other Citation Possibilities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371600"/>
            <a:ext cx="82296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sz="2400" b="1" dirty="0" smtClean="0">
                <a:latin typeface="Arial" charset="0"/>
              </a:rPr>
              <a:t>More than one page: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400" b="1" dirty="0" smtClean="0">
                <a:latin typeface="Arial" charset="0"/>
              </a:rPr>
              <a:t>	</a:t>
            </a:r>
            <a:r>
              <a:rPr lang="en-US" altLang="en-US" sz="2400" dirty="0" smtClean="0">
                <a:solidFill>
                  <a:schemeClr val="folHlink"/>
                </a:solidFill>
                <a:latin typeface="Arial" charset="0"/>
              </a:rPr>
              <a:t>Smith states some interesting facts about the changing world temperature (123-25).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400" b="1" dirty="0" smtClean="0">
                <a:latin typeface="Arial" charset="0"/>
              </a:rPr>
              <a:t>Citing two (page) locations from your source: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400" b="1" dirty="0" smtClean="0">
                <a:latin typeface="Arial" charset="0"/>
              </a:rPr>
              <a:t>	</a:t>
            </a:r>
            <a:r>
              <a:rPr lang="en-US" altLang="en-US" sz="2400" dirty="0" smtClean="0">
                <a:solidFill>
                  <a:schemeClr val="folHlink"/>
                </a:solidFill>
                <a:latin typeface="Arial" charset="0"/>
              </a:rPr>
              <a:t>Jones alludes to this premise (136-39, 145).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400" b="1" dirty="0" smtClean="0">
                <a:latin typeface="Arial" charset="0"/>
              </a:rPr>
              <a:t>Two works cited: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400" b="1" dirty="0" smtClean="0">
                <a:latin typeface="Arial" charset="0"/>
              </a:rPr>
              <a:t>	</a:t>
            </a:r>
            <a:r>
              <a:rPr lang="en-US" altLang="en-US" sz="2400" dirty="0" smtClean="0">
                <a:solidFill>
                  <a:schemeClr val="folHlink"/>
                </a:solidFill>
                <a:latin typeface="Arial" charset="0"/>
              </a:rPr>
              <a:t>(Taylor 54; Thomas 327)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400" b="1" dirty="0" smtClean="0">
                <a:latin typeface="Arial" charset="0"/>
              </a:rPr>
              <a:t>When you cite more than one work by the same author in your paper, indicate which work in your parenthetical citation: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400" b="1" dirty="0" smtClean="0">
                <a:latin typeface="Arial" charset="0"/>
              </a:rPr>
              <a:t>	</a:t>
            </a:r>
            <a:r>
              <a:rPr lang="en-US" altLang="en-US" sz="2400" dirty="0" smtClean="0">
                <a:solidFill>
                  <a:schemeClr val="folHlink"/>
                </a:solidFill>
                <a:latin typeface="Arial" charset="0"/>
              </a:rPr>
              <a:t>Everyone hates global warming (Smith, </a:t>
            </a:r>
            <a:r>
              <a:rPr lang="en-US" altLang="en-US" sz="2400" i="1" dirty="0" smtClean="0">
                <a:solidFill>
                  <a:schemeClr val="folHlink"/>
                </a:solidFill>
                <a:latin typeface="Arial" charset="0"/>
              </a:rPr>
              <a:t>Our Environment</a:t>
            </a:r>
            <a:r>
              <a:rPr lang="en-US" altLang="en-US" sz="2400" dirty="0" smtClean="0">
                <a:solidFill>
                  <a:schemeClr val="folHlink"/>
                </a:solidFill>
                <a:latin typeface="Arial" charset="0"/>
              </a:rPr>
              <a:t> 87).</a:t>
            </a:r>
            <a:endParaRPr lang="en-US" altLang="en-US" sz="2400" b="1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410200" y="2209800"/>
            <a:ext cx="3575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6600"/>
                </a:solidFill>
                <a:latin typeface="Arial" panose="020B0604020202020204" pitchFamily="34" charset="0"/>
              </a:rPr>
              <a:t>When possible, give only the last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6600"/>
                </a:solidFill>
                <a:latin typeface="Arial" panose="020B0604020202020204" pitchFamily="34" charset="0"/>
              </a:rPr>
              <a:t>two digits for the second number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181600" y="6248400"/>
            <a:ext cx="330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6600"/>
                </a:solidFill>
                <a:latin typeface="Arial" panose="020B0604020202020204" pitchFamily="34" charset="0"/>
              </a:rPr>
              <a:t>Author Comma Title Page Number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562600" y="3810000"/>
            <a:ext cx="3333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6600"/>
                </a:solidFill>
                <a:latin typeface="Arial" panose="020B0604020202020204" pitchFamily="34" charset="0"/>
              </a:rPr>
              <a:t>Cite as you normally would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6600"/>
                </a:solidFill>
                <a:latin typeface="Arial" panose="020B0604020202020204" pitchFamily="34" charset="0"/>
              </a:rPr>
              <a:t>separate citations with a semicolon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>
            <a:off x="4267200" y="4038600"/>
            <a:ext cx="11430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 flipV="1">
            <a:off x="5562600" y="5943600"/>
            <a:ext cx="1524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flipH="1" flipV="1">
            <a:off x="6096000" y="6019800"/>
            <a:ext cx="762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V="1">
            <a:off x="6781800" y="5943600"/>
            <a:ext cx="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 flipH="1">
            <a:off x="1600200" y="6553200"/>
            <a:ext cx="58674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H="1">
            <a:off x="4648200" y="2362200"/>
            <a:ext cx="7620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ine 13"/>
          <p:cNvSpPr>
            <a:spLocks noChangeShapeType="1"/>
          </p:cNvSpPr>
          <p:nvPr/>
        </p:nvSpPr>
        <p:spPr bwMode="auto">
          <a:xfrm flipH="1" flipV="1">
            <a:off x="990600" y="6400800"/>
            <a:ext cx="6096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In-Text Citations-</a:t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Electronic Sources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If possible, electronic and online sources are cited just like print resources in parenthetical references.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Often electronic resources will not have page numbers.  In these cases omit numbers from the parenthetical reference:</a:t>
            </a:r>
          </a:p>
          <a:p>
            <a:pPr lvl="1" eaLnBrk="1" hangingPunct="1">
              <a:buFont typeface="Wingdings" charset="2"/>
              <a:buNone/>
              <a:defRPr/>
            </a:pPr>
            <a:r>
              <a:rPr lang="en-US" altLang="en-US" sz="2400" smtClean="0">
                <a:solidFill>
                  <a:schemeClr val="folHlink"/>
                </a:solidFill>
                <a:latin typeface="Arial" charset="0"/>
              </a:rPr>
              <a:t>	(Smith) </a:t>
            </a:r>
            <a:r>
              <a:rPr lang="en-US" altLang="en-US" sz="2400" smtClean="0">
                <a:latin typeface="Arial" charset="0"/>
              </a:rPr>
              <a:t>– the author’s last name</a:t>
            </a:r>
          </a:p>
          <a:p>
            <a:pPr lvl="1" eaLnBrk="1" hangingPunct="1">
              <a:buFont typeface="Wingdings" charset="2"/>
              <a:buNone/>
              <a:defRPr/>
            </a:pPr>
            <a:r>
              <a:rPr lang="en-US" altLang="en-US" sz="2400" smtClean="0">
                <a:solidFill>
                  <a:schemeClr val="folHlink"/>
                </a:solidFill>
                <a:latin typeface="Arial" charset="0"/>
              </a:rPr>
              <a:t>	(“Bovine Flatulence A Major Source of Greenhouse Gases”) </a:t>
            </a:r>
            <a:r>
              <a:rPr lang="en-US" altLang="en-US" sz="2400" smtClean="0">
                <a:latin typeface="Arial" charset="0"/>
              </a:rPr>
              <a:t>– if no author</a:t>
            </a:r>
          </a:p>
          <a:p>
            <a:pPr lvl="1" eaLnBrk="1" hangingPunct="1">
              <a:buFont typeface="Wingdings" charset="2"/>
              <a:buNone/>
              <a:defRPr/>
            </a:pPr>
            <a:r>
              <a:rPr lang="en-US" altLang="en-US" sz="1800" smtClean="0">
                <a:solidFill>
                  <a:schemeClr val="folHlink"/>
                </a:solidFill>
              </a:rPr>
              <a:t>	</a:t>
            </a:r>
          </a:p>
        </p:txBody>
      </p:sp>
      <p:pic>
        <p:nvPicPr>
          <p:cNvPr id="13316" name="Picture 4" descr="j01953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1795463" cy="183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6" descr="MCj0429325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800600"/>
            <a:ext cx="1824038" cy="1824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Works Cited Page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5532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The Works Cited Page appears at the end of your paper on its own page.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Everything you referenced in your text must be listed in your Works Cited page.  Conversely, everything you list in the Works Cited page must be cited in your essay. 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The Works Cited page provides the information needed for a reader to find and retrieve any source used in your paper.</a:t>
            </a:r>
          </a:p>
        </p:txBody>
      </p:sp>
      <p:pic>
        <p:nvPicPr>
          <p:cNvPr id="14340" name="Picture 4" descr="MCj043189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1752600"/>
            <a:ext cx="1841500" cy="168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Sample Works Cited Page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36525" y="1306513"/>
            <a:ext cx="3925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*Sources are listed alphabetically</a:t>
            </a:r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0" y="2667000"/>
            <a:ext cx="24542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Indent all lines after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the first ½ inch for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each work listed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52400" y="4419600"/>
            <a:ext cx="213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*The entire Works Cited page is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double-spaced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638800" y="1346200"/>
            <a:ext cx="3597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Title “Works Cited” is centered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 at the top of the page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5029200" y="1600200"/>
            <a:ext cx="6858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2057400" y="3429000"/>
            <a:ext cx="3048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70" name="Picture 13" descr="ScreenHunter_02 M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19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6858000" y="2667000"/>
            <a:ext cx="1981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Be sure that each citation has a format descriptor (properly placed within the citation); e.g., Web, Print, Film</a:t>
            </a:r>
          </a:p>
        </p:txBody>
      </p:sp>
      <p:sp>
        <p:nvSpPr>
          <p:cNvPr id="15372" name="Text Box 15"/>
          <p:cNvSpPr txBox="1">
            <a:spLocks noChangeArrowheads="1"/>
          </p:cNvSpPr>
          <p:nvPr/>
        </p:nvSpPr>
        <p:spPr bwMode="auto">
          <a:xfrm>
            <a:off x="6858000" y="55626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All citations end in a period (.)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5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4" grpId="0"/>
      <p:bldP spid="256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Most Citations Will Include: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altLang="en-US" smtClean="0">
                <a:solidFill>
                  <a:srgbClr val="FF3300"/>
                </a:solidFill>
                <a:latin typeface="Arial" charset="0"/>
              </a:rPr>
              <a:t>Author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altLang="en-US" smtClean="0">
                <a:solidFill>
                  <a:srgbClr val="33CC33"/>
                </a:solidFill>
                <a:latin typeface="Arial" charset="0"/>
              </a:rPr>
              <a:t>Title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altLang="en-US" smtClean="0">
                <a:solidFill>
                  <a:schemeClr val="hlink"/>
                </a:solidFill>
                <a:latin typeface="Arial" charset="0"/>
              </a:rPr>
              <a:t>Publication information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altLang="en-US" smtClean="0">
                <a:solidFill>
                  <a:schemeClr val="bg2"/>
                </a:solidFill>
                <a:latin typeface="Arial" charset="0"/>
              </a:rPr>
              <a:t>Format descriptor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mtClean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Gore, Albert. </a:t>
            </a:r>
            <a:r>
              <a:rPr lang="en-US" altLang="en-US" sz="2400" i="1" smtClean="0">
                <a:latin typeface="Arial" charset="0"/>
              </a:rPr>
              <a:t>An Inconvenient Truth: The Crisis of Global Warming</a:t>
            </a:r>
            <a:r>
              <a:rPr lang="en-US" altLang="en-US" sz="2400" smtClean="0">
                <a:latin typeface="Arial" charset="0"/>
              </a:rPr>
              <a:t>. New York: Viking, 2007. Print.</a:t>
            </a:r>
          </a:p>
        </p:txBody>
      </p:sp>
      <p:sp>
        <p:nvSpPr>
          <p:cNvPr id="27659" name="AutoShape 11"/>
          <p:cNvSpPr>
            <a:spLocks/>
          </p:cNvSpPr>
          <p:nvPr/>
        </p:nvSpPr>
        <p:spPr bwMode="auto">
          <a:xfrm rot="16187197" flipH="1">
            <a:off x="5106193" y="1751807"/>
            <a:ext cx="303213" cy="5638800"/>
          </a:xfrm>
          <a:prstGeom prst="leftBracket">
            <a:avLst>
              <a:gd name="adj" fmla="val 154974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33CC33"/>
              </a:solidFill>
              <a:latin typeface="Arial" panose="020B0604020202020204" pitchFamily="34" charset="0"/>
            </a:endParaRPr>
          </a:p>
        </p:txBody>
      </p:sp>
      <p:sp>
        <p:nvSpPr>
          <p:cNvPr id="27664" name="AutoShape 16"/>
          <p:cNvSpPr>
            <a:spLocks/>
          </p:cNvSpPr>
          <p:nvPr/>
        </p:nvSpPr>
        <p:spPr bwMode="auto">
          <a:xfrm rot="16187197" flipH="1">
            <a:off x="1313656" y="3791744"/>
            <a:ext cx="227013" cy="1787525"/>
          </a:xfrm>
          <a:prstGeom prst="leftBracket">
            <a:avLst>
              <a:gd name="adj" fmla="val 65618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65" name="AutoShape 17"/>
          <p:cNvSpPr>
            <a:spLocks/>
          </p:cNvSpPr>
          <p:nvPr/>
        </p:nvSpPr>
        <p:spPr bwMode="auto">
          <a:xfrm rot="16187197" flipH="1">
            <a:off x="3774282" y="3693318"/>
            <a:ext cx="304800" cy="3281363"/>
          </a:xfrm>
          <a:prstGeom prst="leftBracket">
            <a:avLst>
              <a:gd name="adj" fmla="val 89714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66" name="AutoShape 18"/>
          <p:cNvSpPr>
            <a:spLocks/>
          </p:cNvSpPr>
          <p:nvPr/>
        </p:nvSpPr>
        <p:spPr bwMode="auto">
          <a:xfrm rot="16187197" flipH="1">
            <a:off x="1275556" y="4668044"/>
            <a:ext cx="227013" cy="1254125"/>
          </a:xfrm>
          <a:prstGeom prst="leftBracket">
            <a:avLst>
              <a:gd name="adj" fmla="val 46037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V="1">
            <a:off x="1219200" y="5791200"/>
            <a:ext cx="838200" cy="457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187325" y="6132513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CC33"/>
                </a:solidFill>
                <a:latin typeface="Arial" panose="020B0604020202020204" pitchFamily="34" charset="0"/>
              </a:rPr>
              <a:t>Period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4060825" y="3962400"/>
            <a:ext cx="2035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33CC33"/>
                </a:solidFill>
                <a:latin typeface="Arial" panose="020B0604020202020204" pitchFamily="34" charset="0"/>
              </a:rPr>
              <a:t>Italicized Title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60325" y="3962400"/>
            <a:ext cx="283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Last Name, First   Period</a:t>
            </a: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2286000" y="4343400"/>
            <a:ext cx="152400" cy="53340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2006600" y="6324600"/>
            <a:ext cx="432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City         Colon         Publisher   Comma </a:t>
            </a: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 flipV="1">
            <a:off x="2286000" y="5867400"/>
            <a:ext cx="533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V="1">
            <a:off x="3276600" y="5791200"/>
            <a:ext cx="3048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 flipV="1">
            <a:off x="4343400" y="5791200"/>
            <a:ext cx="1524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 flipH="1" flipV="1">
            <a:off x="4724400" y="5791200"/>
            <a:ext cx="8382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5943600" y="586740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Year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6096000" y="5105400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Period</a:t>
            </a:r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 flipH="1" flipV="1">
            <a:off x="5257800" y="5791200"/>
            <a:ext cx="6858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 flipH="1">
            <a:off x="5562600" y="5410200"/>
            <a:ext cx="38100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4495800" y="1752600"/>
            <a:ext cx="4227513" cy="1006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For a book, most of this information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can be found on the title page and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obverse of the title page.</a:t>
            </a:r>
          </a:p>
        </p:txBody>
      </p:sp>
      <p:sp>
        <p:nvSpPr>
          <p:cNvPr id="16407" name="Text Box 27"/>
          <p:cNvSpPr txBox="1">
            <a:spLocks noChangeArrowheads="1"/>
          </p:cNvSpPr>
          <p:nvPr/>
        </p:nvSpPr>
        <p:spPr bwMode="auto">
          <a:xfrm>
            <a:off x="7086600" y="53340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Arial" panose="020B0604020202020204" pitchFamily="34" charset="0"/>
              </a:rPr>
              <a:t>Format descriptor</a:t>
            </a:r>
          </a:p>
        </p:txBody>
      </p:sp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7239000" y="5715000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Arial" panose="020B0604020202020204" pitchFamily="34" charset="0"/>
              </a:rPr>
              <a:t>Period</a:t>
            </a:r>
          </a:p>
        </p:txBody>
      </p:sp>
      <p:sp>
        <p:nvSpPr>
          <p:cNvPr id="3" name="Line 46"/>
          <p:cNvSpPr>
            <a:spLocks noChangeShapeType="1"/>
          </p:cNvSpPr>
          <p:nvPr/>
        </p:nvSpPr>
        <p:spPr bwMode="auto">
          <a:xfrm flipH="1" flipV="1">
            <a:off x="6400800" y="5791200"/>
            <a:ext cx="914400" cy="76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46"/>
          <p:cNvSpPr>
            <a:spLocks noChangeShapeType="1"/>
          </p:cNvSpPr>
          <p:nvPr/>
        </p:nvSpPr>
        <p:spPr bwMode="auto">
          <a:xfrm flipH="1">
            <a:off x="6324600" y="5486400"/>
            <a:ext cx="838200" cy="15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76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7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7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7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9" grpId="0" animBg="1"/>
      <p:bldP spid="27664" grpId="0" animBg="1"/>
      <p:bldP spid="27665" grpId="0" animBg="1"/>
      <p:bldP spid="27666" grpId="0" animBg="1"/>
      <p:bldP spid="27681" grpId="0"/>
      <p:bldP spid="27682" grpId="0"/>
      <p:bldP spid="27683" grpId="0"/>
      <p:bldP spid="27685" grpId="0"/>
      <p:bldP spid="27691" grpId="0"/>
      <p:bldP spid="27693" grpId="0"/>
      <p:bldP spid="27696" grpId="0" build="allAtOnce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General Tips:</a:t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Print Resources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000" smtClean="0">
                <a:latin typeface="Arial" charset="0"/>
              </a:rPr>
              <a:t>Book titles are italicized: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		</a:t>
            </a:r>
            <a:r>
              <a:rPr lang="en-US" altLang="en-US" sz="2000" i="1" smtClean="0">
                <a:solidFill>
                  <a:schemeClr val="folHlink"/>
                </a:solidFill>
                <a:latin typeface="Arial" charset="0"/>
              </a:rPr>
              <a:t>An Inconvenient Truth: The Crisis of Global Warming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000" smtClean="0">
                <a:latin typeface="Arial" charset="0"/>
              </a:rPr>
              <a:t>Article titles and titles of chapters, essays and short stories appear in quotes: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		"The Scientific Case for Modern Anthropogenic 	Global Warming."</a:t>
            </a:r>
            <a:endParaRPr lang="en-US" altLang="en-US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000" smtClean="0">
                <a:latin typeface="Arial" charset="0"/>
              </a:rPr>
              <a:t>If more than one author is given, list first author’s “Last Name, First.” The second or third authors should be listed “First Name Last Name” with “and” connecting the last name:</a:t>
            </a:r>
            <a:br>
              <a:rPr lang="en-US" altLang="en-US" sz="2000" smtClean="0">
                <a:latin typeface="Arial" charset="0"/>
              </a:rPr>
            </a:br>
            <a:endParaRPr lang="en-US" altLang="en-US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1600" smtClean="0">
                <a:solidFill>
                  <a:schemeClr val="folHlink"/>
                </a:solidFill>
              </a:rPr>
              <a:t>	</a:t>
            </a:r>
            <a:endParaRPr lang="en-US" altLang="en-US" sz="1600" smtClean="0"/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PRINT RESOURCES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04800" y="5181600"/>
            <a:ext cx="8458200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  <a:defRPr/>
            </a:pPr>
            <a:r>
              <a:rPr lang="en-US" altLang="en-US" sz="2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Singer, Fred S., Christopher Hogwood, and Dennis T. Avery.</a:t>
            </a:r>
            <a:r>
              <a:rPr lang="en-US" alt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MPj043867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8288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>
                <a:latin typeface="Arial" charset="0"/>
              </a:rPr>
              <a:t>Books</a:t>
            </a:r>
            <a:r>
              <a:rPr lang="en-US" altLang="en-US" sz="4000" smtClean="0"/>
              <a:t>     </a:t>
            </a:r>
            <a:r>
              <a:rPr lang="en-US" altLang="en-US" sz="4000" smtClean="0">
                <a:latin typeface="Arial" charset="0"/>
              </a:rPr>
              <a:t/>
            </a:r>
            <a:br>
              <a:rPr lang="en-US" altLang="en-US" sz="4000" smtClean="0">
                <a:latin typeface="Arial" charset="0"/>
              </a:rPr>
            </a:br>
            <a:r>
              <a:rPr lang="en-US" altLang="en-US" sz="4000" smtClean="0">
                <a:latin typeface="Arial" charset="0"/>
              </a:rPr>
              <a:t>    What Should Be Included?</a:t>
            </a:r>
            <a:br>
              <a:rPr lang="en-US" altLang="en-US" sz="4000" smtClean="0">
                <a:latin typeface="Arial" charset="0"/>
              </a:rPr>
            </a:br>
            <a:endParaRPr lang="en-US" altLang="en-US" sz="4000" smtClean="0">
              <a:latin typeface="Arial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97125"/>
            <a:ext cx="4038600" cy="3698875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smtClean="0">
                <a:latin typeface="Arial" charset="0"/>
              </a:rPr>
              <a:t>Author(s) or Editor(s).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mtClean="0">
                <a:latin typeface="Arial" charset="0"/>
              </a:rPr>
              <a:t>Complete title.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mtClean="0">
                <a:latin typeface="Arial" charset="0"/>
              </a:rPr>
              <a:t>Edition (if indicated).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mtClean="0">
                <a:latin typeface="Arial" charset="0"/>
              </a:rPr>
              <a:t>Place of publication: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mtClean="0">
                <a:latin typeface="Arial" charset="0"/>
              </a:rPr>
              <a:t>Publisher,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mtClean="0">
                <a:latin typeface="Arial" charset="0"/>
              </a:rPr>
              <a:t>Date of publication.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mtClean="0">
                <a:latin typeface="Arial" charset="0"/>
              </a:rPr>
              <a:t>Format descriptor.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97125"/>
            <a:ext cx="4038600" cy="3698875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smtClean="0">
                <a:solidFill>
                  <a:schemeClr val="folHlink"/>
                </a:solidFill>
                <a:latin typeface="Arial" charset="0"/>
              </a:rPr>
              <a:t>Gore, Albert.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000" i="1" smtClean="0">
                <a:solidFill>
                  <a:schemeClr val="folHlink"/>
                </a:solidFill>
                <a:latin typeface="Arial" charset="0"/>
              </a:rPr>
              <a:t>An Inconvenient Truth: The Crisis of Global Warming</a:t>
            </a: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. </a:t>
            </a:r>
          </a:p>
          <a:p>
            <a:pPr eaLnBrk="1" hangingPunct="1">
              <a:buFont typeface="Wingdings" charset="2"/>
              <a:buNone/>
              <a:defRPr/>
            </a:pPr>
            <a:endParaRPr lang="en-US" alt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mtClean="0">
                <a:solidFill>
                  <a:schemeClr val="folHlink"/>
                </a:solidFill>
                <a:latin typeface="Arial" charset="0"/>
              </a:rPr>
              <a:t>New York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mtClean="0">
                <a:solidFill>
                  <a:schemeClr val="folHlink"/>
                </a:solidFill>
                <a:latin typeface="Arial" charset="0"/>
              </a:rPr>
              <a:t>Viking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mtClean="0">
                <a:solidFill>
                  <a:schemeClr val="folHlink"/>
                </a:solidFill>
                <a:latin typeface="Arial" charset="0"/>
              </a:rPr>
              <a:t>2007.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mtClean="0">
                <a:solidFill>
                  <a:schemeClr val="folHlink"/>
                </a:solidFill>
                <a:latin typeface="Arial" charset="0"/>
              </a:rPr>
              <a:t>Print.</a:t>
            </a:r>
          </a:p>
          <a:p>
            <a:pPr eaLnBrk="1" hangingPunct="1">
              <a:buFont typeface="Wingdings" charset="2"/>
              <a:buChar char="n"/>
              <a:defRPr/>
            </a:pPr>
            <a:endParaRPr lang="en-US" altLang="en-US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8438" name="WordArt 5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PRINT RESOURCES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6994525" y="3962400"/>
            <a:ext cx="2749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If several cities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are listed, give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only the first</a:t>
            </a: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H="1">
            <a:off x="6400800" y="4267200"/>
            <a:ext cx="533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Book Examples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229600" cy="4114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000" b="1" dirty="0" smtClean="0">
                <a:latin typeface="Arial" charset="0"/>
              </a:rPr>
              <a:t>With one author:</a:t>
            </a: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000" dirty="0" smtClean="0">
                <a:solidFill>
                  <a:schemeClr val="folHlink"/>
                </a:solidFill>
                <a:latin typeface="Arial" charset="0"/>
              </a:rPr>
              <a:t>Gore, Albert. </a:t>
            </a:r>
            <a:r>
              <a:rPr lang="en-US" altLang="en-US" sz="2000" i="1" dirty="0" smtClean="0">
                <a:solidFill>
                  <a:schemeClr val="folHlink"/>
                </a:solidFill>
                <a:latin typeface="Arial" charset="0"/>
              </a:rPr>
              <a:t>An Inconvenient Truth: The Crisis of Global Warming</a:t>
            </a:r>
            <a:r>
              <a:rPr lang="en-US" altLang="en-US" sz="2000" dirty="0" smtClean="0">
                <a:solidFill>
                  <a:schemeClr val="folHlink"/>
                </a:solidFill>
                <a:latin typeface="Arial" charset="0"/>
              </a:rPr>
              <a:t>. New York: Viking, 2007. Print.</a:t>
            </a: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000" b="1" dirty="0" smtClean="0">
                <a:latin typeface="Arial" charset="0"/>
              </a:rPr>
              <a:t>With two to three authors:</a:t>
            </a: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000" dirty="0" smtClean="0">
                <a:solidFill>
                  <a:schemeClr val="folHlink"/>
                </a:solidFill>
                <a:latin typeface="Arial" charset="0"/>
              </a:rPr>
              <a:t>Singer</a:t>
            </a: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, Fred S. </a:t>
            </a:r>
            <a:r>
              <a:rPr lang="en-US" altLang="en-US" sz="2000" dirty="0" smtClean="0">
                <a:solidFill>
                  <a:schemeClr val="folHlink"/>
                </a:solidFill>
                <a:latin typeface="Arial" charset="0"/>
              </a:rPr>
              <a:t>and Dennis T. Avery. </a:t>
            </a:r>
            <a:r>
              <a:rPr lang="en-US" altLang="en-US" sz="2000" i="1" dirty="0" smtClean="0">
                <a:solidFill>
                  <a:schemeClr val="folHlink"/>
                </a:solidFill>
                <a:latin typeface="Arial" charset="0"/>
              </a:rPr>
              <a:t>Unstoppable Global Warming: Every 1,500 Years</a:t>
            </a:r>
            <a:r>
              <a:rPr lang="en-US" altLang="en-US" sz="2000" dirty="0" smtClean="0">
                <a:solidFill>
                  <a:schemeClr val="folHlink"/>
                </a:solidFill>
                <a:latin typeface="Arial" charset="0"/>
              </a:rPr>
              <a:t>. Lanham, MD: Rowman &amp; Littlefield, 2008.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chemeClr val="folHlink"/>
                </a:solidFill>
              </a:rPr>
              <a:t>Print.</a:t>
            </a:r>
          </a:p>
        </p:txBody>
      </p:sp>
      <p:pic>
        <p:nvPicPr>
          <p:cNvPr id="19460" name="Picture 7" descr="MCj0104564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2750" y="5715000"/>
            <a:ext cx="11112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PRINT RESOURCES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962400" y="3810000"/>
            <a:ext cx="4338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List the first author Last Name, First,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but the second First Name then Last</a:t>
            </a: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590800" y="2057400"/>
            <a:ext cx="2217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Italicize </a:t>
            </a: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title</a:t>
            </a: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 of book</a:t>
            </a:r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810000" y="2514600"/>
            <a:ext cx="2286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1981200" y="4114800"/>
            <a:ext cx="19812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6" name="Picture 13" descr="MPj0427685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152400"/>
            <a:ext cx="13208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1" name="Line 15"/>
          <p:cNvSpPr>
            <a:spLocks noChangeShapeType="1"/>
          </p:cNvSpPr>
          <p:nvPr/>
        </p:nvSpPr>
        <p:spPr bwMode="auto">
          <a:xfrm flipH="1">
            <a:off x="3886200" y="4495800"/>
            <a:ext cx="12954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5791200" y="2286000"/>
            <a:ext cx="3063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Use a colon between the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main title and the subtitle</a:t>
            </a: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flipH="1">
            <a:off x="4572000" y="2590800"/>
            <a:ext cx="10668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0" y="60198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Remember to indent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the second line ½ inch</a:t>
            </a:r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V="1">
            <a:off x="381000" y="5791200"/>
            <a:ext cx="304800" cy="30480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 flipV="1">
            <a:off x="228600" y="3733800"/>
            <a:ext cx="533400" cy="2286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4495800" y="60198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Postal codes for states of lesser-known cities</a:t>
            </a:r>
          </a:p>
        </p:txBody>
      </p:sp>
      <p:sp>
        <p:nvSpPr>
          <p:cNvPr id="2" name="Line 19"/>
          <p:cNvSpPr>
            <a:spLocks noChangeShapeType="1"/>
          </p:cNvSpPr>
          <p:nvPr/>
        </p:nvSpPr>
        <p:spPr bwMode="auto">
          <a:xfrm flipH="1" flipV="1">
            <a:off x="4191000" y="5867400"/>
            <a:ext cx="381000" cy="30480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>
            <a:off x="5105400" y="3352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  <p:bldP spid="55312" grpId="0"/>
      <p:bldP spid="553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Books, Continued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000" b="1" smtClean="0">
                <a:latin typeface="Arial" charset="0"/>
              </a:rPr>
              <a:t>Editors as authors:</a:t>
            </a: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Schmandt, Jurgen and Judith Clarkson, eds. </a:t>
            </a:r>
            <a:r>
              <a:rPr lang="en-US" altLang="en-US" sz="2000" i="1" smtClean="0">
                <a:solidFill>
                  <a:schemeClr val="folHlink"/>
                </a:solidFill>
                <a:latin typeface="Arial" charset="0"/>
              </a:rPr>
              <a:t>The Regions and Global Warming: Impacts and Response Strategies</a:t>
            </a: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. New York: Oxford University Press, 1992.</a:t>
            </a:r>
            <a:r>
              <a:rPr lang="en-US" altLang="en-US" sz="2000" smtClean="0">
                <a:latin typeface="Arial" charset="0"/>
              </a:rPr>
              <a:t> </a:t>
            </a: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Print.</a:t>
            </a: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000" b="1" smtClean="0">
                <a:latin typeface="Arial" charset="0"/>
              </a:rPr>
              <a:t>Book by a corporate author: </a:t>
            </a: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National Research Council. </a:t>
            </a:r>
            <a:r>
              <a:rPr lang="en-US" altLang="en-US" sz="2000" i="1" smtClean="0">
                <a:solidFill>
                  <a:schemeClr val="folHlink"/>
                </a:solidFill>
                <a:latin typeface="Arial" charset="0"/>
              </a:rPr>
              <a:t>China and Global Change: Opportunities for Collaboration</a:t>
            </a: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. Washington: Natl. Acad., 1992. Print.</a:t>
            </a: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endParaRPr lang="en-US" alt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altLang="en-US" sz="2400" b="1" smtClean="0">
              <a:solidFill>
                <a:srgbClr val="FF6600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251325" y="1535113"/>
            <a:ext cx="4667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For books with editors, list the editor’(s)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name(s) followed by “eds.”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373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Cite a book by corporate author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PRINT RESOURCES</a:t>
            </a: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H="1">
            <a:off x="2438400" y="2133600"/>
            <a:ext cx="20574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>
            <a:off x="5410200" y="2286000"/>
            <a:ext cx="10668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H="1">
            <a:off x="3810000" y="2133600"/>
            <a:ext cx="6858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H="1">
            <a:off x="3429000" y="4953000"/>
            <a:ext cx="16764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allAtOnce"/>
      <p:bldP spid="645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3400" y="1524000"/>
            <a:ext cx="7004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and when to cite within your text according to the MLA style </a:t>
            </a:r>
          </a:p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to create a Works Cited page,  citing a variety of sources:</a:t>
            </a:r>
          </a:p>
          <a:p>
            <a:pPr lvl="1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Print</a:t>
            </a:r>
          </a:p>
          <a:p>
            <a:pPr lvl="1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Electronic  </a:t>
            </a:r>
          </a:p>
          <a:p>
            <a:pPr lvl="1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Media</a:t>
            </a:r>
          </a:p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to do if you come across something unusual not covered in this tutorial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>
                <a:latin typeface="Arial" charset="0"/>
              </a:rPr>
              <a:t>What Will this Tutorial Cover?</a:t>
            </a:r>
          </a:p>
        </p:txBody>
      </p:sp>
      <p:pic>
        <p:nvPicPr>
          <p:cNvPr id="3076" name="Picture 5" descr="MCj04282610000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0"/>
            <a:ext cx="2495550" cy="2378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Two or More Sources by the Same Author: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400" smtClean="0">
                <a:solidFill>
                  <a:schemeClr val="folHlink"/>
                </a:solidFill>
                <a:latin typeface="Arial" charset="0"/>
              </a:rPr>
              <a:t>Firor, John. </a:t>
            </a:r>
            <a:r>
              <a:rPr lang="en-US" altLang="en-US" sz="2400" i="1" smtClean="0">
                <a:solidFill>
                  <a:schemeClr val="folHlink"/>
                </a:solidFill>
                <a:latin typeface="Arial" charset="0"/>
              </a:rPr>
              <a:t>The Changing Atmosphere: A Global Challenge</a:t>
            </a:r>
            <a:r>
              <a:rPr lang="en-US" altLang="en-US" sz="2400" smtClean="0">
                <a:solidFill>
                  <a:schemeClr val="folHlink"/>
                </a:solidFill>
                <a:latin typeface="Arial" charset="0"/>
              </a:rPr>
              <a:t>. New Haven, CT: Yale University Press, 2009. Print.</a:t>
            </a: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400" smtClean="0">
                <a:solidFill>
                  <a:schemeClr val="folHlink"/>
                </a:solidFill>
                <a:latin typeface="Arial" charset="0"/>
              </a:rPr>
              <a:t>---. </a:t>
            </a:r>
            <a:r>
              <a:rPr lang="en-US" altLang="en-US" sz="2400" i="1" smtClean="0">
                <a:solidFill>
                  <a:schemeClr val="folHlink"/>
                </a:solidFill>
                <a:latin typeface="Arial" charset="0"/>
              </a:rPr>
              <a:t>The Crowded Greenhouse: Population, Climate change, and Creating a Sustainable World</a:t>
            </a:r>
            <a:r>
              <a:rPr lang="en-US" altLang="en-US" sz="2400" smtClean="0">
                <a:solidFill>
                  <a:schemeClr val="folHlink"/>
                </a:solidFill>
                <a:latin typeface="Arial" charset="0"/>
              </a:rPr>
              <a:t>. New Haven, CT: Yale University Press, 2002. Print.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2971800" y="5943600"/>
            <a:ext cx="5761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For the second listing by the same author, type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three hyphens and a period in place of the name.</a:t>
            </a: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endParaRPr lang="en-US" altLang="en-US" sz="200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H="1" flipV="1">
            <a:off x="990600" y="4419600"/>
            <a:ext cx="2438400" cy="1524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>
                <a:latin typeface="Arial" charset="0"/>
              </a:rPr>
              <a:t>Periodical Articles</a:t>
            </a:r>
            <a:br>
              <a:rPr lang="en-US" altLang="en-US" sz="4000" smtClean="0">
                <a:latin typeface="Arial" charset="0"/>
              </a:rPr>
            </a:br>
            <a:r>
              <a:rPr lang="en-US" altLang="en-US" sz="4000" smtClean="0">
                <a:latin typeface="Arial" charset="0"/>
              </a:rPr>
              <a:t>What Should Be Included?</a:t>
            </a:r>
            <a:br>
              <a:rPr lang="en-US" altLang="en-US" sz="4000" smtClean="0">
                <a:latin typeface="Arial" charset="0"/>
              </a:rPr>
            </a:br>
            <a:endParaRPr lang="en-US" altLang="en-US" sz="4000" smtClean="0">
              <a:latin typeface="Arial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828800"/>
            <a:ext cx="403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800" smtClean="0">
                <a:latin typeface="Arial" charset="0"/>
              </a:rPr>
              <a:t>Author(s).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800" smtClean="0">
                <a:latin typeface="Arial" charset="0"/>
              </a:rPr>
              <a:t>Article title in quotes.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800" smtClean="0">
                <a:latin typeface="Arial" charset="0"/>
              </a:rPr>
              <a:t>Periodical title (journal, magazine, etc.) italicized.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800" smtClean="0">
                <a:latin typeface="Arial" charset="0"/>
              </a:rPr>
              <a:t>Volume #.Issue #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800" smtClean="0">
                <a:latin typeface="Arial" charset="0"/>
              </a:rPr>
              <a:t>Publication date (abbreviate months, if used):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800" smtClean="0">
                <a:latin typeface="Arial" charset="0"/>
              </a:rPr>
              <a:t>Page numbers of the article.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800" smtClean="0">
                <a:latin typeface="Arial" charset="0"/>
              </a:rPr>
              <a:t>Format descriptor.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altLang="en-US" sz="2800" smtClean="0">
              <a:latin typeface="Arial" charset="0"/>
            </a:endParaRP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905000"/>
            <a:ext cx="4038600" cy="20574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sz="2400" smtClean="0">
                <a:solidFill>
                  <a:schemeClr val="folHlink"/>
                </a:solidFill>
                <a:latin typeface="Arial" charset="0"/>
              </a:rPr>
              <a:t>Depends on the type of periodical:  Newspaper, Magazine, or Journal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400" smtClean="0">
                <a:solidFill>
                  <a:schemeClr val="folHlink"/>
                </a:solidFill>
                <a:latin typeface="Arial" charset="0"/>
              </a:rPr>
              <a:t>But they generally require this information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PRINT RESOURCES</a:t>
            </a:r>
          </a:p>
        </p:txBody>
      </p:sp>
      <p:pic>
        <p:nvPicPr>
          <p:cNvPr id="22534" name="Picture 8" descr="MPj041173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18716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1" name="Line 23"/>
          <p:cNvSpPr>
            <a:spLocks noChangeShapeType="1"/>
          </p:cNvSpPr>
          <p:nvPr/>
        </p:nvSpPr>
        <p:spPr bwMode="auto">
          <a:xfrm flipV="1">
            <a:off x="2971800" y="3352800"/>
            <a:ext cx="13716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>
                <a:latin typeface="Arial" charset="0"/>
              </a:rPr>
              <a:t>    What Should Be Included?</a:t>
            </a:r>
            <a:br>
              <a:rPr lang="en-US" altLang="en-US" sz="4000" smtClean="0">
                <a:latin typeface="Arial" charset="0"/>
              </a:rPr>
            </a:br>
            <a:r>
              <a:rPr lang="en-US" altLang="en-US" sz="4000" smtClean="0">
                <a:latin typeface="Arial" charset="0"/>
              </a:rPr>
              <a:t>   Journal Articles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mtClean="0">
                <a:latin typeface="Arial" charset="0"/>
              </a:rPr>
              <a:t>Author(s).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mtClean="0">
                <a:latin typeface="Arial" charset="0"/>
              </a:rPr>
              <a:t>Article Title in Quotes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mtClean="0">
                <a:latin typeface="Arial" charset="0"/>
              </a:rPr>
              <a:t>Periodical Title (journal, magazine, etc.) Italicized.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mtClean="0">
                <a:latin typeface="Arial" charset="0"/>
              </a:rPr>
              <a:t>Volume #.Issue #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mtClean="0">
                <a:latin typeface="Arial" charset="0"/>
              </a:rPr>
              <a:t>Publication Date (abbreviate months, if used):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mtClean="0">
                <a:latin typeface="Arial" charset="0"/>
              </a:rPr>
              <a:t>Page Numbers of the Article.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mtClean="0">
                <a:latin typeface="Arial" charset="0"/>
              </a:rPr>
              <a:t>Format.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038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Farley, John W.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18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1800" smtClean="0">
                <a:solidFill>
                  <a:schemeClr val="folHlink"/>
                </a:solidFill>
                <a:latin typeface="Arial" charset="0"/>
              </a:rPr>
              <a:t>"The Scientific Case for Modern Anthropogenic Global Warming." 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2000" i="1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000" i="1" smtClean="0">
                <a:solidFill>
                  <a:schemeClr val="folHlink"/>
                </a:solidFill>
                <a:latin typeface="Arial" charset="0"/>
              </a:rPr>
              <a:t>Monthly Review</a:t>
            </a: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60.3 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(2008):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68-90.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Print.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altLang="en-US" sz="200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PRINT RESOURCES</a:t>
            </a:r>
          </a:p>
        </p:txBody>
      </p:sp>
      <p:pic>
        <p:nvPicPr>
          <p:cNvPr id="23558" name="Picture 8" descr="MPj041173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57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57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57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757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757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757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757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757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757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Articles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1400" b="1" smtClean="0">
                <a:latin typeface="Arial" charset="0"/>
              </a:rPr>
              <a:t>Journal:</a:t>
            </a: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1400" smtClean="0">
                <a:solidFill>
                  <a:schemeClr val="folHlink"/>
                </a:solidFill>
                <a:latin typeface="Arial" charset="0"/>
              </a:rPr>
              <a:t>Farley, John W. "The Scientific Case for Modern Anthropogenic Global Warming." </a:t>
            </a:r>
            <a:r>
              <a:rPr lang="en-US" altLang="en-US" sz="1400" i="1" smtClean="0">
                <a:solidFill>
                  <a:schemeClr val="folHlink"/>
                </a:solidFill>
                <a:latin typeface="Arial" charset="0"/>
              </a:rPr>
              <a:t>Monthly Review</a:t>
            </a:r>
            <a:r>
              <a:rPr lang="en-US" altLang="en-US" sz="1400" smtClean="0">
                <a:solidFill>
                  <a:schemeClr val="folHlink"/>
                </a:solidFill>
                <a:latin typeface="Arial" charset="0"/>
              </a:rPr>
              <a:t> 60.3 (2008): 68-90. Print.</a:t>
            </a: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1400" b="1" smtClean="0">
                <a:latin typeface="Arial" charset="0"/>
              </a:rPr>
              <a:t>Magazine:</a:t>
            </a: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1400" smtClean="0">
                <a:solidFill>
                  <a:schemeClr val="folHlink"/>
                </a:solidFill>
                <a:latin typeface="Arial" charset="0"/>
              </a:rPr>
              <a:t>Manthorpe, Catherine. "Feminists Look at Science." </a:t>
            </a:r>
            <a:r>
              <a:rPr lang="en-US" altLang="en-US" sz="1400" i="1" smtClean="0">
                <a:solidFill>
                  <a:schemeClr val="folHlink"/>
                </a:solidFill>
                <a:latin typeface="Arial" charset="0"/>
              </a:rPr>
              <a:t>New Scientist</a:t>
            </a:r>
            <a:r>
              <a:rPr lang="en-US" altLang="en-US" sz="1400" smtClean="0">
                <a:solidFill>
                  <a:schemeClr val="folHlink"/>
                </a:solidFill>
                <a:latin typeface="Arial" charset="0"/>
              </a:rPr>
              <a:t> 7 Mar. 1985: 29-31. Print.</a:t>
            </a: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1400" b="1" smtClean="0">
                <a:latin typeface="Arial" charset="0"/>
              </a:rPr>
              <a:t>Newspaper:</a:t>
            </a:r>
          </a:p>
          <a:p>
            <a:pPr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1400" smtClean="0">
                <a:solidFill>
                  <a:schemeClr val="folHlink"/>
                </a:solidFill>
                <a:latin typeface="Arial" charset="0"/>
              </a:rPr>
              <a:t>Tilgham, Shirley M. "Science vs. Women--A Radical Solution." </a:t>
            </a:r>
            <a:r>
              <a:rPr lang="en-US" altLang="en-US" sz="1400" i="1" smtClean="0">
                <a:solidFill>
                  <a:schemeClr val="folHlink"/>
                </a:solidFill>
                <a:latin typeface="Arial" charset="0"/>
              </a:rPr>
              <a:t>New York Times</a:t>
            </a:r>
            <a:r>
              <a:rPr lang="en-US" altLang="en-US" sz="1400" smtClean="0">
                <a:solidFill>
                  <a:schemeClr val="folHlink"/>
                </a:solidFill>
                <a:latin typeface="Arial" charset="0"/>
              </a:rPr>
              <a:t> 26 Jan. 1993, late ed.: F1+. Print.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1400" smtClean="0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24580" name="Picture 11" descr="MPj0438498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228600"/>
            <a:ext cx="2362200" cy="177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WordArt 8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PRINT RESOURCES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775325" y="1712913"/>
            <a:ext cx="222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Article title in quotes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181600" y="2819400"/>
            <a:ext cx="349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Italicize the name of the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 journal, magazine or newspaper</a:t>
            </a:r>
          </a:p>
        </p:txBody>
      </p:sp>
      <p:pic>
        <p:nvPicPr>
          <p:cNvPr id="24584" name="Picture 13" descr="MCj0426062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5314950"/>
            <a:ext cx="1600200" cy="154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2362200" y="3048000"/>
            <a:ext cx="220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Volume 60  Issue 3</a:t>
            </a: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 flipV="1">
            <a:off x="1066800" y="2971800"/>
            <a:ext cx="7620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 flipV="1">
            <a:off x="1219200" y="2895600"/>
            <a:ext cx="11430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4953000" y="3886200"/>
            <a:ext cx="325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If available give complete date: day, month and year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flipH="1">
            <a:off x="6400800" y="3429000"/>
            <a:ext cx="1676400" cy="1143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H="1">
            <a:off x="7467600" y="4419600"/>
            <a:ext cx="3048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1066800" y="5715000"/>
            <a:ext cx="525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If a newspaper article continues on another page,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write only the first page number and a plus sign</a:t>
            </a:r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 flipH="1" flipV="1">
            <a:off x="1143000" y="5257800"/>
            <a:ext cx="3048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 flipH="1">
            <a:off x="5105400" y="2057400"/>
            <a:ext cx="11430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 flipV="1">
            <a:off x="6400800" y="2590800"/>
            <a:ext cx="8382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 flipH="1">
            <a:off x="5873750" y="3392488"/>
            <a:ext cx="3810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18" grpId="0"/>
      <p:bldP spid="43024" grpId="0"/>
      <p:bldP spid="43027" grpId="0"/>
      <p:bldP spid="430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j01953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8538" y="0"/>
            <a:ext cx="1795462" cy="183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General Tips </a:t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Electronic Resources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sz="2800" smtClean="0">
                <a:latin typeface="Arial" charset="0"/>
              </a:rPr>
              <a:t>Dates: It is very important that you always include the date you accessed the electronic or online source.  You should also include the date the source was published or last updated.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800" smtClean="0">
                <a:latin typeface="Arial" charset="0"/>
              </a:rPr>
              <a:t>Database:  Indicate the name of the database, like ProQuest or LexisNexis, italics.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800" smtClean="0">
                <a:latin typeface="Arial" charset="0"/>
              </a:rPr>
              <a:t>Format descriptor:  Indicate that it’s a web source with the word, Web.</a:t>
            </a:r>
          </a:p>
          <a:p>
            <a:pPr eaLnBrk="1" hangingPunct="1">
              <a:buFont typeface="Wingdings" charset="2"/>
              <a:buChar char="n"/>
              <a:defRPr/>
            </a:pPr>
            <a:endParaRPr lang="en-US" altLang="en-US" sz="2800" smtClean="0">
              <a:latin typeface="Arial" charset="0"/>
            </a:endParaRPr>
          </a:p>
        </p:txBody>
      </p:sp>
      <p:sp>
        <p:nvSpPr>
          <p:cNvPr id="25605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ELECTRONIC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latin typeface="Arial" charset="0"/>
              </a:rPr>
              <a:t>Internet Sources</a:t>
            </a:r>
            <a:br>
              <a:rPr lang="en-US" altLang="en-US" sz="4000" dirty="0" smtClean="0">
                <a:latin typeface="Arial" charset="0"/>
              </a:rPr>
            </a:br>
            <a:r>
              <a:rPr lang="en-US" altLang="en-US" sz="4000" dirty="0" smtClean="0">
                <a:latin typeface="Arial" charset="0"/>
              </a:rPr>
              <a:t>    What Should Be Included?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8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Author(s), if available: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Title of the document.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400" i="1" smtClean="0">
                <a:latin typeface="Arial" charset="0"/>
              </a:rPr>
              <a:t>Title of scholarly project, database, periodical, or website</a:t>
            </a:r>
            <a:r>
              <a:rPr lang="en-US" altLang="en-US" sz="2400" smtClean="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Date electronic publication was last updated.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Name of the organization sponsoring or associated with the site.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Format descriptor.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Date when you accessed the source.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3657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4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“Global Warming.”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u="sng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 smtClean="0">
                <a:solidFill>
                  <a:schemeClr val="folHlink"/>
                </a:solidFill>
                <a:latin typeface="Arial" charset="0"/>
              </a:rPr>
              <a:t>Stanford Solar Center</a:t>
            </a: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 2008.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Stanford University.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Web.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smtClean="0">
                <a:solidFill>
                  <a:schemeClr val="folHlink"/>
                </a:solidFill>
                <a:latin typeface="Arial" charset="0"/>
              </a:rPr>
              <a:t>4 Apr. 2010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6629" name="WordArt 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ELECTRONIC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972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972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972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972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972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972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Websites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077200" cy="4525963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endParaRPr lang="en-US" altLang="en-US" sz="1800" u="sng" smtClean="0"/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000" i="1" smtClean="0">
                <a:latin typeface="Arial" charset="0"/>
              </a:rPr>
              <a:t>Climate Change</a:t>
            </a:r>
            <a:r>
              <a:rPr lang="en-US" altLang="en-US" sz="2000" smtClean="0">
                <a:latin typeface="Arial" charset="0"/>
              </a:rPr>
              <a:t>. 24 Jul 2008. U.S. Environmental Protection Agency. Web. 4 Apr. 2010.</a:t>
            </a: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endParaRPr lang="en-US" altLang="en-US" sz="2000" smtClean="0">
              <a:latin typeface="Arial" charset="0"/>
            </a:endParaRP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000" smtClean="0">
                <a:latin typeface="Arial" charset="0"/>
              </a:rPr>
              <a:t>“Global Warming.” </a:t>
            </a:r>
            <a:r>
              <a:rPr lang="en-US" altLang="en-US" sz="2000" i="1" smtClean="0">
                <a:latin typeface="Arial" charset="0"/>
              </a:rPr>
              <a:t>Stanford Solar Center</a:t>
            </a:r>
            <a:r>
              <a:rPr lang="en-US" altLang="en-US" sz="2000" smtClean="0">
                <a:latin typeface="Arial" charset="0"/>
              </a:rPr>
              <a:t>. 2008. Stanford University. Web. 4 Apr. 2010.</a:t>
            </a: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ELECTRONIC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RESOURCES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71600" y="3733800"/>
            <a:ext cx="235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Date accessed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Abbreviate the month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962400" y="3733800"/>
            <a:ext cx="319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Date source was last updated</a:t>
            </a:r>
          </a:p>
        </p:txBody>
      </p:sp>
      <p:pic>
        <p:nvPicPr>
          <p:cNvPr id="27655" name="Picture 13" descr="MPj0424389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9338" y="381000"/>
            <a:ext cx="3014662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2209800" y="3429000"/>
            <a:ext cx="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>
            <a:off x="1981200" y="4343400"/>
            <a:ext cx="5334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 flipV="1">
            <a:off x="3505200" y="2895600"/>
            <a:ext cx="152400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5334000" y="4114800"/>
            <a:ext cx="762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Electronic Articles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800" b="1" smtClean="0">
                <a:latin typeface="Arial" charset="0"/>
              </a:rPr>
              <a:t>Journal:</a:t>
            </a: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800" smtClean="0">
                <a:solidFill>
                  <a:schemeClr val="folHlink"/>
                </a:solidFill>
                <a:latin typeface="Arial" charset="0"/>
              </a:rPr>
              <a:t>Laurance, William F. "Can Carbon Trading Save Vanishing Forests?" </a:t>
            </a:r>
            <a:r>
              <a:rPr lang="en-US" altLang="en-US" sz="2800" i="1" smtClean="0">
                <a:solidFill>
                  <a:schemeClr val="folHlink"/>
                </a:solidFill>
                <a:latin typeface="Arial" charset="0"/>
              </a:rPr>
              <a:t>Bioscience</a:t>
            </a:r>
            <a:r>
              <a:rPr lang="en-US" altLang="en-US" sz="2800" smtClean="0">
                <a:solidFill>
                  <a:schemeClr val="folHlink"/>
                </a:solidFill>
                <a:latin typeface="Arial" charset="0"/>
              </a:rPr>
              <a:t> 58.4 (2008): 286-87. </a:t>
            </a:r>
            <a:r>
              <a:rPr lang="en-US" altLang="en-US" sz="2800" i="1" smtClean="0">
                <a:solidFill>
                  <a:schemeClr val="folHlink"/>
                </a:solidFill>
                <a:latin typeface="Arial" charset="0"/>
              </a:rPr>
              <a:t>ProQuest</a:t>
            </a:r>
            <a:r>
              <a:rPr lang="en-US" altLang="en-US" sz="2800" smtClean="0">
                <a:solidFill>
                  <a:schemeClr val="folHlink"/>
                </a:solidFill>
                <a:latin typeface="Arial" charset="0"/>
              </a:rPr>
              <a:t>. Web. 4 Apr. 2010.</a:t>
            </a: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ELECTRONIC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RESOURCES</a:t>
            </a:r>
          </a:p>
        </p:txBody>
      </p:sp>
      <p:pic>
        <p:nvPicPr>
          <p:cNvPr id="28677" name="Picture 6" descr="MCj042932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304800"/>
            <a:ext cx="1824038" cy="1824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685800" y="59436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Database, italicized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H="1" flipV="1">
            <a:off x="6781800" y="4267200"/>
            <a:ext cx="4572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4876800" y="5638800"/>
            <a:ext cx="156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Access date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flipH="1" flipV="1">
            <a:off x="5105400" y="5105400"/>
            <a:ext cx="6096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V="1">
            <a:off x="1981200" y="5105400"/>
            <a:ext cx="3810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Text Box 14"/>
          <p:cNvSpPr txBox="1">
            <a:spLocks noChangeArrowheads="1"/>
          </p:cNvSpPr>
          <p:nvPr/>
        </p:nvSpPr>
        <p:spPr bwMode="auto">
          <a:xfrm>
            <a:off x="6629400" y="46482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Volume #.Issue# (Year of publication)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/>
      <p:bldP spid="594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Electronic Articles, Continued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000" b="1" dirty="0" smtClean="0">
                <a:latin typeface="Arial" charset="0"/>
              </a:rPr>
              <a:t>Newspaper:</a:t>
            </a: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2000" dirty="0" smtClean="0">
                <a:solidFill>
                  <a:schemeClr val="folHlink"/>
                </a:solidFill>
                <a:latin typeface="Arial" charset="0"/>
              </a:rPr>
              <a:t>Ball, Jeffrey N. “Warming Program Draws Fire; Fund Designed to Spur Renewable Energy Subsidizes Gas Plants." </a:t>
            </a:r>
            <a:r>
              <a:rPr lang="en-US" altLang="en-US" sz="2000" i="1" dirty="0" smtClean="0">
                <a:solidFill>
                  <a:schemeClr val="folHlink"/>
                </a:solidFill>
                <a:latin typeface="Arial" charset="0"/>
              </a:rPr>
              <a:t>Wall Street Journal</a:t>
            </a:r>
            <a:r>
              <a:rPr lang="en-US" altLang="en-US" sz="2000" dirty="0" smtClean="0">
                <a:solidFill>
                  <a:schemeClr val="folHlink"/>
                </a:solidFill>
                <a:latin typeface="Arial" charset="0"/>
              </a:rPr>
              <a:t>  [New York, N.Y.] 11  Jul 2008, Eastern edition: A.1. Web. 4 Apr. 2010.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altLang="en-US" sz="20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143000" y="5638800"/>
            <a:ext cx="186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Date of access</a:t>
            </a:r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 flipH="1" flipV="1">
            <a:off x="1668463" y="5067300"/>
            <a:ext cx="3810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6237288" y="5257800"/>
            <a:ext cx="217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Format descriptor</a:t>
            </a:r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 flipV="1">
            <a:off x="7620000" y="4419600"/>
            <a:ext cx="2286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0" y="5029200"/>
            <a:ext cx="314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Date article was published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H="1" flipV="1">
            <a:off x="4343400" y="4419600"/>
            <a:ext cx="3048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2362200" y="4495800"/>
            <a:ext cx="1371600" cy="17526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57600" y="6019800"/>
            <a:ext cx="4191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6600"/>
                </a:solidFill>
                <a:latin typeface="Arial" panose="020B0604020202020204" pitchFamily="34" charset="0"/>
              </a:rPr>
              <a:t>Place of publication is in brackets when it is not explicitly indicated in the publication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MPj043909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5257800"/>
            <a:ext cx="2133600" cy="140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latin typeface="Arial" charset="0"/>
              </a:rPr>
              <a:t>Electronic Books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1600" smtClean="0">
                <a:latin typeface="Arial" charset="0"/>
              </a:rPr>
              <a:t>Sweet, William. </a:t>
            </a:r>
            <a:r>
              <a:rPr lang="en-US" altLang="en-US" sz="1600" i="1" smtClean="0">
                <a:latin typeface="Arial" charset="0"/>
              </a:rPr>
              <a:t>Kicking the Carbon Habit: Global Warming and the Case for Renewable and Nuclear Energy</a:t>
            </a:r>
            <a:r>
              <a:rPr lang="en-US" altLang="en-US" sz="1600" smtClean="0">
                <a:latin typeface="Arial" charset="0"/>
              </a:rPr>
              <a:t>. New York: Columbia University Press, 2006. </a:t>
            </a:r>
            <a:r>
              <a:rPr lang="en-US" altLang="en-US" sz="1600" i="1" smtClean="0">
                <a:latin typeface="Arial" charset="0"/>
              </a:rPr>
              <a:t>NetLibrary</a:t>
            </a:r>
            <a:r>
              <a:rPr lang="en-US" altLang="en-US" sz="1600" smtClean="0">
                <a:latin typeface="Arial" charset="0"/>
              </a:rPr>
              <a:t>. Web. 4 Apr. 2010. </a:t>
            </a: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endParaRPr lang="en-US" altLang="en-US" sz="1600" smtClean="0">
              <a:latin typeface="Arial" charset="0"/>
            </a:endParaRP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endParaRPr lang="en-US" altLang="en-US" sz="1600" smtClean="0">
              <a:latin typeface="Arial" charset="0"/>
            </a:endParaRPr>
          </a:p>
          <a:p>
            <a:pPr eaLnBrk="1" hangingPunct="1">
              <a:lnSpc>
                <a:spcPct val="200000"/>
              </a:lnSpc>
              <a:buFont typeface="Wingdings" charset="2"/>
              <a:buNone/>
              <a:defRPr/>
            </a:pPr>
            <a:r>
              <a:rPr lang="en-US" altLang="en-US" sz="1600" smtClean="0">
                <a:latin typeface="Arial" charset="0"/>
              </a:rPr>
              <a:t>Moser, Susanne C. </a:t>
            </a:r>
            <a:r>
              <a:rPr lang="en-US" altLang="en-US" sz="1600" i="1" smtClean="0">
                <a:latin typeface="Arial" charset="0"/>
              </a:rPr>
              <a:t>Creating a Climate for Change: Communicating Climate Change and Facilitating Social Change</a:t>
            </a:r>
            <a:r>
              <a:rPr lang="en-US" altLang="en-US" sz="1600" smtClean="0">
                <a:latin typeface="Arial" charset="0"/>
              </a:rPr>
              <a:t>. Cambridge, New York: Cambridge UP, 2007. </a:t>
            </a:r>
            <a:r>
              <a:rPr lang="en-US" altLang="en-US" sz="1600" i="1" smtClean="0">
                <a:latin typeface="Arial" charset="0"/>
              </a:rPr>
              <a:t>NetLibrary</a:t>
            </a:r>
            <a:r>
              <a:rPr lang="en-US" altLang="en-US" sz="1600" smtClean="0">
                <a:latin typeface="Arial" charset="0"/>
              </a:rPr>
              <a:t>. Web. 4 Aug. 2010. </a:t>
            </a:r>
          </a:p>
        </p:txBody>
      </p:sp>
      <p:sp>
        <p:nvSpPr>
          <p:cNvPr id="30725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ELECTRONIC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RESOURCES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33400" y="3581400"/>
            <a:ext cx="6302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Again, include date of access and format descriptor</a:t>
            </a: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H="1">
            <a:off x="3733800" y="4038600"/>
            <a:ext cx="685800" cy="1295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H="1">
            <a:off x="2743200" y="4038600"/>
            <a:ext cx="2971800" cy="1371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962400" y="2895600"/>
            <a:ext cx="452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Arial" panose="020B0604020202020204" pitchFamily="34" charset="0"/>
              </a:rPr>
              <a:t>“University Press” can be abbreviated “UP”</a:t>
            </a:r>
          </a:p>
        </p:txBody>
      </p:sp>
      <p:sp>
        <p:nvSpPr>
          <p:cNvPr id="2" name="Line 17"/>
          <p:cNvSpPr>
            <a:spLocks noChangeShapeType="1"/>
          </p:cNvSpPr>
          <p:nvPr/>
        </p:nvSpPr>
        <p:spPr bwMode="auto">
          <a:xfrm flipH="1" flipV="1">
            <a:off x="5638800" y="2667000"/>
            <a:ext cx="1524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17"/>
          <p:cNvSpPr>
            <a:spLocks noChangeShapeType="1"/>
          </p:cNvSpPr>
          <p:nvPr/>
        </p:nvSpPr>
        <p:spPr bwMode="auto">
          <a:xfrm flipH="1">
            <a:off x="7162800" y="3200400"/>
            <a:ext cx="685800" cy="1676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MPj043867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14600"/>
            <a:ext cx="2286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What is MLA?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6781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3600" smtClean="0">
                <a:latin typeface="Arial" charset="0"/>
              </a:rPr>
              <a:t>	MLA stands for </a:t>
            </a:r>
            <a:r>
              <a:rPr lang="en-US" altLang="en-US" sz="3600" b="1" smtClean="0">
                <a:latin typeface="Arial" charset="0"/>
              </a:rPr>
              <a:t>Modern Language Association</a:t>
            </a:r>
            <a:r>
              <a:rPr lang="en-US" altLang="en-US" sz="3600" smtClean="0">
                <a:latin typeface="Arial" charset="0"/>
              </a:rPr>
              <a:t> which promulgates guidelines for preparing student research papers and projects and scholarly manuscripts in the humanities.  “MLA style” refers to a system of citing research 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effectLst/>
              </a:rPr>
              <a:t/>
            </a:r>
            <a:br>
              <a:rPr lang="en-US" altLang="en-US" sz="4000" smtClean="0">
                <a:effectLst/>
              </a:rPr>
            </a:br>
            <a:r>
              <a:rPr lang="en-US" altLang="en-US" sz="4000" smtClean="0">
                <a:effectLst/>
              </a:rPr>
              <a:t>Media Sources</a:t>
            </a:r>
            <a:r>
              <a:rPr lang="en-US" altLang="en-US" sz="4000" smtClean="0">
                <a:latin typeface="Arial" charset="0"/>
              </a:rPr>
              <a:t> </a:t>
            </a:r>
            <a:br>
              <a:rPr lang="en-US" altLang="en-US" sz="4000" smtClean="0">
                <a:latin typeface="Arial" charset="0"/>
              </a:rPr>
            </a:br>
            <a:r>
              <a:rPr lang="en-US" altLang="en-US" sz="4000" smtClean="0">
                <a:latin typeface="Arial" charset="0"/>
              </a:rPr>
              <a:t/>
            </a:r>
            <a:br>
              <a:rPr lang="en-US" altLang="en-US" sz="4000" smtClean="0">
                <a:latin typeface="Arial" charset="0"/>
              </a:rPr>
            </a:br>
            <a:endParaRPr lang="en-US" altLang="en-US" sz="4000" smtClean="0">
              <a:latin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>
                <a:effectLst/>
              </a:rPr>
              <a:t>Multimedia sources can also be used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>
                <a:effectLst/>
              </a:rPr>
              <a:t>and cited</a:t>
            </a: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12954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MEDIA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SOURCES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609600" y="3505200"/>
            <a:ext cx="35814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Media sources (examples):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TV &amp; radio broadcasts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Films &amp; video recordings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Sound recordings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4495800" y="3505200"/>
            <a:ext cx="38862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Format descriptors: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Television; Radio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Film; DVD; Video Recording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CD; Sound Recording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effectLst/>
              </a:rPr>
              <a:t>Media Sources</a:t>
            </a:r>
            <a:r>
              <a:rPr lang="en-US" altLang="en-US" sz="4000" smtClean="0">
                <a:latin typeface="Arial" charset="0"/>
              </a:rPr>
              <a:t> </a:t>
            </a:r>
            <a:br>
              <a:rPr lang="en-US" altLang="en-US" sz="4000" smtClean="0">
                <a:latin typeface="Arial" charset="0"/>
              </a:rPr>
            </a:br>
            <a:r>
              <a:rPr lang="en-US" altLang="en-US" sz="4000" smtClean="0">
                <a:latin typeface="Arial" charset="0"/>
              </a:rPr>
              <a:t>What Should Be Included?</a:t>
            </a:r>
            <a:br>
              <a:rPr lang="en-US" altLang="en-US" sz="4000" smtClean="0">
                <a:latin typeface="Arial" charset="0"/>
              </a:rPr>
            </a:br>
            <a:endParaRPr lang="en-US" altLang="en-US" sz="4000" smtClean="0">
              <a:latin typeface="Arial" charset="0"/>
            </a:endParaRPr>
          </a:p>
        </p:txBody>
      </p:sp>
      <p:sp>
        <p:nvSpPr>
          <p:cNvPr id="32771" name="WordArt 4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12954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MEDIA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SOURCES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8862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charset="2"/>
              <a:buChar char="n"/>
              <a:defRPr/>
            </a:pPr>
            <a:r>
              <a:rPr lang="en-US" altLang="en-US" sz="2400" smtClean="0">
                <a:latin typeface="Arial" charset="0"/>
              </a:rPr>
              <a:t>“Title of The Episode.”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sz="2400" i="1" smtClean="0">
                <a:latin typeface="Arial" charset="0"/>
              </a:rPr>
              <a:t>Title of program or series</a:t>
            </a:r>
            <a:r>
              <a:rPr lang="en-US" altLang="en-US" sz="2400" smtClean="0">
                <a:latin typeface="Arial" charset="0"/>
              </a:rPr>
              <a:t>.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sz="2400" smtClean="0">
                <a:latin typeface="Arial" charset="0"/>
              </a:rPr>
              <a:t>Name(s) of director(s), performer(s), narrator(s)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sz="2400" smtClean="0">
                <a:latin typeface="Arial" charset="0"/>
              </a:rPr>
              <a:t>Name of Network.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sz="2400" smtClean="0">
                <a:latin typeface="Arial" charset="0"/>
              </a:rPr>
              <a:t>Call Letters and City of Station.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sz="2400" smtClean="0">
                <a:latin typeface="Arial" charset="0"/>
              </a:rPr>
              <a:t>DD MMM. YYYY.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sz="2400" smtClean="0">
                <a:latin typeface="Arial" charset="0"/>
              </a:rPr>
              <a:t>Format descriptor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5410200" y="1981200"/>
            <a:ext cx="312420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“The Yada Yada”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i="1">
                <a:latin typeface="Arial" panose="020B0604020202020204" pitchFamily="34" charset="0"/>
              </a:rPr>
              <a:t>Seinfeld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Perf. Elaine Benes, George Constanza, Cosmo Kramer, and Jerry Seinfeld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National Broadcasting Corp.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KNBC, Los Angeles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24 Apr. 1997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Television.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Works Cited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smtClean="0">
                <a:effectLst/>
                <a:latin typeface="Arial" panose="020B0604020202020204" pitchFamily="34" charset="0"/>
              </a:rPr>
              <a:t>Badu, Eryka. “Rimshot.” </a:t>
            </a:r>
            <a:r>
              <a:rPr lang="en-US" altLang="en-US" sz="2000" i="1" smtClean="0">
                <a:effectLst/>
                <a:latin typeface="Arial" panose="020B0604020202020204" pitchFamily="34" charset="0"/>
              </a:rPr>
              <a:t>Eryka Badu Live. </a:t>
            </a:r>
            <a:r>
              <a:rPr lang="en-US" altLang="en-US" sz="2000" smtClean="0">
                <a:effectLst/>
                <a:latin typeface="Arial" panose="020B0604020202020204" pitchFamily="34" charset="0"/>
              </a:rPr>
              <a:t>Universal Records. 1997.   	CD.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smtClean="0"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i="1" smtClean="0">
                <a:effectLst/>
                <a:latin typeface="Arial" panose="020B0604020202020204" pitchFamily="34" charset="0"/>
              </a:rPr>
              <a:t>The Girl with the Dragon Tattoo</a:t>
            </a:r>
            <a:r>
              <a:rPr lang="en-US" altLang="en-US" sz="2000" smtClean="0">
                <a:effectLst/>
                <a:latin typeface="Arial" panose="020B0604020202020204" pitchFamily="34" charset="0"/>
              </a:rPr>
              <a:t>. Dir. Niels Arden Oplev. Perf. Noomi 	Rapace and Michael Nyquist. Music Box. 2009. Film.</a:t>
            </a:r>
            <a:endParaRPr lang="en-US" altLang="en-US" sz="2000" i="1" smtClean="0"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smtClean="0"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smtClean="0">
                <a:effectLst/>
                <a:latin typeface="Arial" panose="020B0604020202020204" pitchFamily="34" charset="0"/>
              </a:rPr>
              <a:t>Joyce, James. </a:t>
            </a:r>
            <a:r>
              <a:rPr lang="en-US" altLang="en-US" sz="2000" i="1" smtClean="0">
                <a:effectLst/>
                <a:latin typeface="Arial" panose="020B0604020202020204" pitchFamily="34" charset="0"/>
              </a:rPr>
              <a:t>Ulysses</a:t>
            </a:r>
            <a:r>
              <a:rPr lang="en-US" altLang="en-US" sz="2000" smtClean="0">
                <a:effectLst/>
                <a:latin typeface="Arial" panose="020B0604020202020204" pitchFamily="34" charset="0"/>
              </a:rPr>
              <a:t>. Perf. Jim Norton and Marcella Riordan. Naxos 	Audiobooks. 2004. CD.</a:t>
            </a:r>
            <a:endParaRPr lang="en-US" altLang="en-US" sz="2000" i="1" smtClean="0"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smtClean="0"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smtClean="0">
                <a:effectLst/>
                <a:latin typeface="Arial" panose="020B0604020202020204" pitchFamily="34" charset="0"/>
              </a:rPr>
              <a:t>“The Yada Yada.” </a:t>
            </a:r>
            <a:r>
              <a:rPr lang="en-US" altLang="en-US" sz="2000" i="1" smtClean="0">
                <a:effectLst/>
                <a:latin typeface="Arial" panose="020B0604020202020204" pitchFamily="34" charset="0"/>
              </a:rPr>
              <a:t>Seinfeld</a:t>
            </a:r>
            <a:r>
              <a:rPr lang="en-US" altLang="en-US" sz="2000" smtClean="0">
                <a:effectLst/>
                <a:latin typeface="Arial" panose="020B0604020202020204" pitchFamily="34" charset="0"/>
              </a:rPr>
              <a:t>. Perf. Elaine 	Benes, George Constanza, 	Cosmo Kramer, and Jerry Seinfeld. National Broadcasting 	Corp. KNBC, Los Angeles, 24 Apr. 1997. Television.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12954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MEDIA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648200"/>
            <a:ext cx="75438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000" smtClean="0">
                <a:latin typeface="Arial" charset="0"/>
              </a:rPr>
              <a:t>Gibaldi, Joseph. </a:t>
            </a:r>
            <a:r>
              <a:rPr lang="en-US" altLang="en-US" sz="2000" i="1" smtClean="0">
                <a:latin typeface="Arial" charset="0"/>
              </a:rPr>
              <a:t>MLA Handbook for Writers of Research 	Papers</a:t>
            </a:r>
            <a:r>
              <a:rPr lang="en-US" altLang="en-US" sz="2000" smtClean="0">
                <a:latin typeface="Arial" charset="0"/>
              </a:rPr>
              <a:t>. 	7th ed. New York: Modern Language Association of 	America, 2009.</a:t>
            </a:r>
            <a:r>
              <a:rPr lang="en-US" altLang="en-US" sz="2000" smtClean="0"/>
              <a:t> Print.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000" smtClean="0"/>
              <a:t>Trimmer, Joseph F. </a:t>
            </a:r>
            <a:r>
              <a:rPr lang="en-US" altLang="en-US" sz="2000" i="1" smtClean="0"/>
              <a:t>A Guide to MLA Documentation: with an 	Appendix to APA Style</a:t>
            </a:r>
            <a:r>
              <a:rPr lang="en-US" altLang="en-US" sz="2000" smtClean="0"/>
              <a:t>. 8</a:t>
            </a:r>
            <a:r>
              <a:rPr lang="en-US" altLang="en-US" sz="2000" baseline="30000" smtClean="0"/>
              <a:t>th</a:t>
            </a:r>
            <a:r>
              <a:rPr lang="en-US" altLang="en-US" sz="2000" smtClean="0"/>
              <a:t> ed. Boston: Wadsworth, 2010. 	Print.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33400" y="152400"/>
            <a:ext cx="3581400" cy="421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If you come across anything not mentioned in this presentation or need further information, consult the </a:t>
            </a:r>
            <a:r>
              <a:rPr lang="en-US" altLang="en-US" sz="28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MLA Handbook</a:t>
            </a:r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eaLnBrk="1" hangingPunct="1"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the library!</a:t>
            </a:r>
          </a:p>
          <a:p>
            <a:pPr eaLnBrk="1" hangingPunct="1">
              <a:defRPr/>
            </a:pPr>
            <a:endParaRPr lang="en-US" alt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419600" y="3962400"/>
            <a:ext cx="4191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6600"/>
                </a:solidFill>
                <a:latin typeface="Arial" panose="020B0604020202020204" pitchFamily="34" charset="0"/>
              </a:rPr>
              <a:t>There are many more examples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6600"/>
                </a:solidFill>
                <a:latin typeface="Arial" panose="020B0604020202020204" pitchFamily="34" charset="0"/>
              </a:rPr>
              <a:t> and much useful information inside!</a:t>
            </a:r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H="1" flipV="1">
            <a:off x="5943600" y="3429000"/>
            <a:ext cx="3810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2" name="Picture 10" descr="mla-hand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199231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 descr="mla gu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14400"/>
            <a:ext cx="15097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10"/>
          <p:cNvSpPr>
            <a:spLocks noChangeShapeType="1"/>
          </p:cNvSpPr>
          <p:nvPr/>
        </p:nvSpPr>
        <p:spPr bwMode="auto">
          <a:xfrm flipV="1">
            <a:off x="6324600" y="3352800"/>
            <a:ext cx="9906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4267200" y="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6600"/>
                </a:solidFill>
                <a:latin typeface="Arial" panose="020B0604020202020204" pitchFamily="34" charset="0"/>
              </a:rPr>
              <a:t>The MLA ‘Bible’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62470" grpId="0"/>
      <p:bldP spid="624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MCj041239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3622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Why Should I Cite?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Citing identifies and credits sources used in a research paper or project, acknowledging their role in shaping your research. This also allows others to follow-up on or retrieve this material. </a:t>
            </a:r>
          </a:p>
          <a:p>
            <a:pPr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When you borrow from other sources to support your argument or research you must give proper credit. By crediting your sources, you avoid plagiarism. If you do not cite a source, you are guilty of plagiarism.  </a:t>
            </a:r>
          </a:p>
          <a:p>
            <a:pPr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		</a:t>
            </a:r>
          </a:p>
          <a:p>
            <a:pPr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400" smtClean="0">
                <a:solidFill>
                  <a:schemeClr val="folHlink"/>
                </a:solidFill>
                <a:latin typeface="Arial" charset="0"/>
              </a:rPr>
              <a:t>Plagiarism is a form of cheating or stealing. It is the unacknowledged use or appropriation of another person’s words or ideas. </a:t>
            </a:r>
            <a:endParaRPr lang="en-US" altLang="en-US" sz="2400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400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charset="2"/>
              <a:buChar char="n"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When Should I Cite?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9530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Many students plagiarize unintentionally. Remember, whenever you </a:t>
            </a:r>
            <a:r>
              <a:rPr lang="en-US" altLang="en-US" sz="2400" smtClean="0">
                <a:solidFill>
                  <a:srgbClr val="FFFF00"/>
                </a:solidFill>
                <a:latin typeface="Arial" charset="0"/>
              </a:rPr>
              <a:t>summarize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smtClean="0">
                <a:solidFill>
                  <a:srgbClr val="FFFF00"/>
                </a:solidFill>
                <a:latin typeface="Arial" charset="0"/>
              </a:rPr>
              <a:t>paraphrase</a:t>
            </a:r>
            <a:r>
              <a:rPr lang="en-US" altLang="en-US" sz="2400" smtClean="0">
                <a:latin typeface="Arial" charset="0"/>
              </a:rPr>
              <a:t> or </a:t>
            </a:r>
            <a:r>
              <a:rPr lang="en-US" altLang="en-US" sz="2400" smtClean="0">
                <a:solidFill>
                  <a:srgbClr val="FFFF00"/>
                </a:solidFill>
                <a:latin typeface="Arial" charset="0"/>
              </a:rPr>
              <a:t>quote</a:t>
            </a:r>
            <a:r>
              <a:rPr lang="en-US" altLang="en-US" sz="2400" smtClean="0">
                <a:latin typeface="Arial" charset="0"/>
              </a:rPr>
              <a:t> another author's material you must properly credit your source.</a:t>
            </a:r>
          </a:p>
          <a:p>
            <a:pPr eaLnBrk="1" hangingPunct="1">
              <a:buFont typeface="Wingdings" charset="2"/>
              <a:buNone/>
              <a:defRPr/>
            </a:pPr>
            <a:endParaRPr lang="en-US" altLang="en-US" sz="2400" smtClean="0">
              <a:latin typeface="Arial" charset="0"/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If you are using another person’s idea, you must also cite your source!</a:t>
            </a:r>
          </a:p>
          <a:p>
            <a:pPr eaLnBrk="1" hangingPunct="1">
              <a:buFont typeface="Wingdings" charset="2"/>
              <a:buChar char="n"/>
              <a:defRPr/>
            </a:pPr>
            <a:endParaRPr lang="en-US" altLang="en-US" sz="2400" smtClean="0"/>
          </a:p>
        </p:txBody>
      </p:sp>
      <p:pic>
        <p:nvPicPr>
          <p:cNvPr id="6148" name="Picture 9" descr="MCj043466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32004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MCj023919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187483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6477000" y="2667000"/>
            <a:ext cx="2393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Arial" panose="020B0604020202020204" pitchFamily="34" charset="0"/>
              </a:rPr>
              <a:t>My mother always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Arial" panose="020B0604020202020204" pitchFamily="34" charset="0"/>
              </a:rPr>
              <a:t>said, “Make your bed”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Arial" panose="020B0604020202020204" pitchFamily="34" charset="0"/>
              </a:rPr>
              <a:t>    (Mom 12).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4114800" y="152400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3300"/>
                </a:solidFill>
                <a:latin typeface="Arial" panose="020B0604020202020204" pitchFamily="34" charset="0"/>
              </a:rPr>
              <a:t>When in doubt, give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3300"/>
                </a:solidFill>
                <a:latin typeface="Arial" panose="020B0604020202020204" pitchFamily="34" charset="0"/>
              </a:rPr>
              <a:t>credit to your source!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/>
      <p:bldP spid="870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Summary, Paraphrase, Quote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>
                <a:effectLst/>
              </a:rPr>
              <a:t>A summary (aka ‘abstract’) briefly captures the main ideas of your source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ffectLst/>
              </a:rPr>
              <a:t>A paraphrase is a restatement of the text of your source in your own words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ffectLst/>
              </a:rPr>
              <a:t>Quotations can be direct (using quotation marks) or indirect (no quotation marks and often introduced by ‘that’)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ffectLst/>
              </a:rPr>
              <a:t>A noted scientist states, “A hundred years ago, the average temperature of the earth was about 13.7°C (56.5°F); today, it is closer to 14.4°C (57.9°F)” (Silver 11).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ffectLst/>
              </a:rPr>
              <a:t>A noted scientist observes that the earth’s current average temperature is 57.9°F compared to 56.5°F a hundred years ago (Silver 11).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00"/>
                </a:solidFill>
                <a:latin typeface="Arial" panose="020B0604020202020204" pitchFamily="34" charset="0"/>
              </a:rPr>
              <a:t>In any of these cases, you must credit your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rgbClr val="FFFF00"/>
                </a:solidFill>
                <a:latin typeface="Arial" panose="020B0604020202020204" pitchFamily="34" charset="0"/>
              </a:rPr>
              <a:t>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How Do I Cite?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800" dirty="0" smtClean="0">
                <a:latin typeface="Arial" charset="0"/>
              </a:rPr>
              <a:t>There are </a:t>
            </a:r>
            <a:r>
              <a:rPr lang="en-US" altLang="en-US" sz="2800" dirty="0" smtClean="0">
                <a:solidFill>
                  <a:srgbClr val="FFFF00"/>
                </a:solidFill>
                <a:latin typeface="Arial" charset="0"/>
              </a:rPr>
              <a:t>two parts</a:t>
            </a:r>
            <a:r>
              <a:rPr lang="en-US" altLang="en-US" sz="2800" dirty="0" smtClean="0">
                <a:latin typeface="Arial" charset="0"/>
              </a:rPr>
              <a:t> to citing according to MLA style: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400" dirty="0" smtClean="0">
                <a:latin typeface="Arial" charset="0"/>
              </a:rPr>
              <a:t>1.</a:t>
            </a:r>
            <a:r>
              <a:rPr lang="en-US" altLang="en-US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altLang="en-US" sz="2400" dirty="0" smtClean="0">
                <a:latin typeface="Arial" charset="0"/>
              </a:rPr>
              <a:t>Brief</a:t>
            </a:r>
            <a:r>
              <a:rPr lang="en-US" altLang="en-US" sz="2400" dirty="0" smtClean="0">
                <a:solidFill>
                  <a:srgbClr val="FFFF00"/>
                </a:solidFill>
                <a:latin typeface="Arial" charset="0"/>
              </a:rPr>
              <a:t> In-text citations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  <a:latin typeface="Arial" charset="0"/>
              </a:rPr>
              <a:t>(in parentheses)</a:t>
            </a:r>
            <a:r>
              <a:rPr lang="en-US" altLang="en-US" sz="2400" dirty="0" smtClean="0">
                <a:latin typeface="Arial" charset="0"/>
              </a:rPr>
              <a:t> within the body of your essay or paper 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400" dirty="0" smtClean="0">
                <a:latin typeface="Arial" charset="0"/>
              </a:rPr>
              <a:t>2. List  of full citations in the </a:t>
            </a:r>
            <a:r>
              <a:rPr lang="en-US" altLang="en-US" sz="2400" dirty="0" smtClean="0">
                <a:solidFill>
                  <a:srgbClr val="FFFF00"/>
                </a:solidFill>
                <a:latin typeface="Arial" charset="0"/>
              </a:rPr>
              <a:t>Works Cited</a:t>
            </a:r>
            <a:r>
              <a:rPr lang="en-US" altLang="en-US" sz="2400" dirty="0" smtClean="0">
                <a:latin typeface="Arial" charset="0"/>
              </a:rPr>
              <a:t> page at the end of your paper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400" dirty="0" smtClean="0">
                <a:latin typeface="Arial" charset="0"/>
              </a:rPr>
              <a:t>Note: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400" dirty="0" smtClean="0">
                <a:latin typeface="Arial" charset="0"/>
              </a:rPr>
              <a:t>	 References cited in the text must appear in the Works 	Cited.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400" dirty="0" smtClean="0">
                <a:latin typeface="Arial" charset="0"/>
              </a:rPr>
              <a:t>	 Conversely, each entry in the Works Cited must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dirty="0" smtClean="0">
                <a:latin typeface="Arial" charset="0"/>
              </a:rPr>
              <a:t>be cited 	in the text.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MLA provides these </a:t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guidelines for citations: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mtClean="0">
                <a:solidFill>
                  <a:srgbClr val="FFFF00"/>
                </a:solidFill>
                <a:latin typeface="Arial" charset="0"/>
              </a:rPr>
              <a:t>In-text</a:t>
            </a:r>
            <a:r>
              <a:rPr lang="en-US" altLang="en-US" smtClean="0"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mtClean="0">
                <a:latin typeface="Arial" charset="0"/>
              </a:rPr>
              <a:t>“References in the text must clearly point to specific sources in the list of works cited” (Gibaldi 214).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mtClean="0">
                <a:solidFill>
                  <a:srgbClr val="FFFF00"/>
                </a:solidFill>
                <a:latin typeface="Arial" charset="0"/>
              </a:rPr>
              <a:t>Works Cited</a:t>
            </a:r>
            <a:r>
              <a:rPr lang="en-US" altLang="en-US" smtClean="0"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mtClean="0">
                <a:latin typeface="Arial" charset="0"/>
              </a:rPr>
              <a:t>“Identify the location of the borrowed information as specifically as possible” (Gibaldi 215). </a:t>
            </a:r>
          </a:p>
        </p:txBody>
      </p:sp>
      <p:pic>
        <p:nvPicPr>
          <p:cNvPr id="9220" name="Picture 8" descr="MCj0437557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1752600" cy="160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2" name="Picture 16" descr="MPj0437381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4648200"/>
            <a:ext cx="1828800" cy="198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In-Text Citations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038600"/>
            <a:ext cx="6781800" cy="25146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sz="2400" smtClean="0">
                <a:latin typeface="Arial" charset="0"/>
              </a:rPr>
              <a:t>Place the parenthetical reference at the end of the sentence before the punctuation mark. 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400" smtClean="0">
                <a:solidFill>
                  <a:schemeClr val="folHlink"/>
                </a:solidFill>
                <a:latin typeface="Arial" charset="0"/>
              </a:rPr>
              <a:t>The average world temperature is rising at an alarming rate of 200 degrees Celsius per year (Polar 188).</a:t>
            </a:r>
          </a:p>
          <a:p>
            <a:pPr eaLnBrk="1" hangingPunct="1">
              <a:buFont typeface="Wingdings" charset="2"/>
              <a:buChar char="n"/>
              <a:defRPr/>
            </a:pPr>
            <a:endParaRPr lang="en-US" altLang="en-US" sz="24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altLang="en-US" sz="2400" smtClean="0"/>
          </a:p>
        </p:txBody>
      </p:sp>
      <p:pic>
        <p:nvPicPr>
          <p:cNvPr id="10245" name="Picture 24" descr="MCj0423796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1762125" cy="195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209800" y="1295400"/>
            <a:ext cx="6934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must provide information that will allow the reader to locate exactly where you found information in your sources. Usually this is the author's last name and a page number, for example: </a:t>
            </a:r>
            <a:r>
              <a:rPr lang="en-US" altLang="en-US" sz="28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(Polar 188)</a:t>
            </a:r>
          </a:p>
          <a:p>
            <a:pPr algn="l" eaLnBrk="1" hangingPunct="1">
              <a:defRPr/>
            </a:pPr>
            <a:endParaRPr lang="en-US" altLang="en-US" sz="28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83" grpId="0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8904</TotalTime>
  <Words>2087</Words>
  <Application>Microsoft Office PowerPoint</Application>
  <PresentationFormat>On-screen Show (4:3)</PresentationFormat>
  <Paragraphs>362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Tahoma</vt:lpstr>
      <vt:lpstr>Wingdings</vt:lpstr>
      <vt:lpstr>Textured</vt:lpstr>
      <vt:lpstr>MLA Documentation Tutorial </vt:lpstr>
      <vt:lpstr>What Will this Tutorial Cover?</vt:lpstr>
      <vt:lpstr>What is MLA?</vt:lpstr>
      <vt:lpstr>Why Should I Cite?</vt:lpstr>
      <vt:lpstr>When Should I Cite?</vt:lpstr>
      <vt:lpstr>Summary, Paraphrase, Quote</vt:lpstr>
      <vt:lpstr>How Do I Cite?</vt:lpstr>
      <vt:lpstr>MLA provides these  guidelines for citations:</vt:lpstr>
      <vt:lpstr>In-Text Citations</vt:lpstr>
      <vt:lpstr>In-Text Citations, Continued</vt:lpstr>
      <vt:lpstr>Other Citation Possibilities</vt:lpstr>
      <vt:lpstr>In-Text Citations- Electronic Sources</vt:lpstr>
      <vt:lpstr>Works Cited Page</vt:lpstr>
      <vt:lpstr>Sample Works Cited Page</vt:lpstr>
      <vt:lpstr>Most Citations Will Include:</vt:lpstr>
      <vt:lpstr>General Tips: Print Resources</vt:lpstr>
      <vt:lpstr>Books          What Should Be Included? </vt:lpstr>
      <vt:lpstr>Book Examples</vt:lpstr>
      <vt:lpstr>Books, Continued</vt:lpstr>
      <vt:lpstr>Two or More Sources by the Same Author:</vt:lpstr>
      <vt:lpstr>Periodical Articles What Should Be Included? </vt:lpstr>
      <vt:lpstr>    What Should Be Included?    Journal Articles</vt:lpstr>
      <vt:lpstr>Articles</vt:lpstr>
      <vt:lpstr>General Tips  Electronic Resources</vt:lpstr>
      <vt:lpstr>Internet Sources     What Should Be Included?</vt:lpstr>
      <vt:lpstr>Websites</vt:lpstr>
      <vt:lpstr>Electronic Articles</vt:lpstr>
      <vt:lpstr>Electronic Articles, Continued</vt:lpstr>
      <vt:lpstr>Electronic Books</vt:lpstr>
      <vt:lpstr> Media Sources   </vt:lpstr>
      <vt:lpstr>Media Sources  What Should Be Included? </vt:lpstr>
      <vt:lpstr>Works Cited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</dc:title>
  <dc:creator>Dr. Elton L. Lewis</dc:creator>
  <cp:lastModifiedBy>Elton Lewis</cp:lastModifiedBy>
  <cp:revision>312</cp:revision>
  <dcterms:created xsi:type="dcterms:W3CDTF">2008-08-07T17:12:50Z</dcterms:created>
  <dcterms:modified xsi:type="dcterms:W3CDTF">2017-08-28T15:45:26Z</dcterms:modified>
</cp:coreProperties>
</file>